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sldIdLst>
    <p:sldId id="256" r:id="rId5"/>
    <p:sldId id="257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0"/>
    <p:restoredTop sz="94630"/>
  </p:normalViewPr>
  <p:slideViewPr>
    <p:cSldViewPr snapToGrid="0" snapToObjects="1">
      <p:cViewPr varScale="1">
        <p:scale>
          <a:sx n="120" d="100"/>
          <a:sy n="120" d="100"/>
        </p:scale>
        <p:origin x="102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ED7AD1-6311-AD4C-B8EC-6FE27D32448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606EDB6-A6CF-1940-9221-9E95EA1C4B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670291-57FA-C440-B568-42767F232A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783196-C5ED-CA41-837C-765AE27EF6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58B4D62-F380-0343-A241-F38E5FEE31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47599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51BD1E-19B4-DD4B-BE94-4D4ED382346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B86687D-01E9-0F4F-90E6-2F9CCE0DB06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0C05FD-22B9-1941-932D-D9D97ABCF3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CCCEB02-4BC2-4447-B9E9-9734875675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0997EA-7804-6B4A-B53C-8CBE397F93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7606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F73A125-DF54-5345-AB3C-11D7AF5E338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DBAFA0F-7C41-8847-BE70-1A3CE34B6D3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5EEB62-B2DB-9343-9588-2EB70E8153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C8BA09-61F7-1B42-BBE2-8FC1032C3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C4FC9D-C8FC-AF42-835B-71CFF6B1B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95950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6EA524-14A0-AF48-A943-C797EEF3905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C7ACBB-6ED2-F147-ABFE-2ABF21FED0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D8CD5B-9290-8148-9367-EDB7D92DD3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A3F04C-26B2-EF44-81FA-C55DFBA11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4F4578-9E38-7743-B107-20402EEE5C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309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764EE-FCE3-7E4F-B618-E6F4E32D21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4D28A2-1EB4-B546-BD9C-51B29BD638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D64C498-B577-B646-B5E9-9B99669830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3EBFC5-7E9F-F54B-9080-251E5BDA8B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8FEAA1-432E-9840-9F60-D9985B41A6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37296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8D22F8-5BE5-E846-81D3-AA1933BE1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43A03CA-59E6-264A-BC99-AEA51F4CF6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933EDCE-B1BC-9449-B386-D8A7B9B584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9D5E61C-FAC6-D44F-A85F-E7484252B9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1CF8F42-12BE-E946-BD27-202E3660A2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DFDC7F7-DECC-4847-B278-9509765E2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189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35F86-1D1E-A14E-B8E4-5CC8B614C4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828ED6-B8E3-3F41-AF4C-EB22CD4905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1186687-102B-9440-ADC7-EAD0D47ED1F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30F5E19-E20D-B841-8DF8-85D8861BB4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F5577DF-9377-0A43-909A-7EE35A09AB1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4851641-426C-524D-AC74-4794076F42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187A2D-7A63-C84D-A2D9-6AA88597B8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46F9B08-229E-F846-9652-2FC872D2D1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9827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681CCC-1FD9-1544-ABD6-9022653059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F045A25-9F50-F049-80E5-56DDD159F2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A84011-AE0A-8E47-81A8-555149210F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8F5F62F-09CA-FF4B-9F72-429AA2EA48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113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1B5B7DE-3EC4-3E46-9255-D888D40B76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B0E682-8C1C-704D-B955-D426EF608D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236351F-795E-4C49-9E3B-5D872CE4A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289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83412E-5354-4F44-A5A3-82F5F3FC0F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488051E-B576-F441-8406-F58F3992D8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5A4C46E-1290-6F4A-BD2D-0053076E383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BFB0F4-3114-B44B-8F16-BE86E8AC56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D17AFA4-8CCE-2B4D-8B1D-A9E627488E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84ECEA-FFC9-8C4C-BF76-6E0BA1FB4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9826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304E52-0241-3D4C-8D29-FE5CFC1891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A4EDA6E-E69E-E84E-B471-167395BC200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D5BDF42-C366-E340-922C-53D796BE40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4550F8D-5581-0547-AE01-440B174FF8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836439-3417-EB46-AB5D-DB25807AC9C2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8205BA0-6406-F145-8C9B-049B619834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AB88B87-9709-F54B-9610-6362785A24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0912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F898907-4AB0-DF43-8245-70CA22CA78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7477154-E8D9-2946-B420-9F1EEB2F4A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7EBB08-F155-AA45-BA0E-1F3F9E5E26C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836439-3417-EB46-AB5D-DB25807AC9C2}" type="datetimeFigureOut">
              <a:rPr lang="en-US" smtClean="0"/>
              <a:t>10/4/2021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A4BA6B-41CE-FB42-BD63-3B0D3BF034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FE3296-6C8F-D349-A5B0-48244CB74A3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FD61F4-F369-7B4C-AE92-98B8122B6CF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555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7" Type="http://schemas.openxmlformats.org/officeDocument/2006/relationships/image" Target="../media/image6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tiff"/><Relationship Id="rId5" Type="http://schemas.openxmlformats.org/officeDocument/2006/relationships/image" Target="../media/image4.tiff"/><Relationship Id="rId4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D61E018A-AC9C-AE42-88EC-D9AE5A62EF0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245" t="16702" r="19088" b="11504"/>
          <a:stretch/>
        </p:blipFill>
        <p:spPr>
          <a:xfrm>
            <a:off x="1050878" y="4779556"/>
            <a:ext cx="2294774" cy="16664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B3A0301E-755A-AB4D-A74C-0B0035349A0B}"/>
              </a:ext>
            </a:extLst>
          </p:cNvPr>
          <p:cNvSpPr txBox="1"/>
          <p:nvPr/>
        </p:nvSpPr>
        <p:spPr>
          <a:xfrm>
            <a:off x="1252692" y="6467820"/>
            <a:ext cx="1957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1 (First 5 lanes)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8E7815C7-DE6B-3248-95AC-371B145F0E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078" t="14552"/>
          <a:stretch/>
        </p:blipFill>
        <p:spPr>
          <a:xfrm>
            <a:off x="1050878" y="1313588"/>
            <a:ext cx="2294774" cy="171369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B1443FC5-B01F-AC44-AA63-FE96474B96F8}"/>
              </a:ext>
            </a:extLst>
          </p:cNvPr>
          <p:cNvSpPr txBox="1"/>
          <p:nvPr/>
        </p:nvSpPr>
        <p:spPr>
          <a:xfrm rot="17838986">
            <a:off x="932969" y="526690"/>
            <a:ext cx="1594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(1-127)/</a:t>
            </a:r>
            <a:r>
              <a:rPr lang="en-US" sz="900" dirty="0">
                <a:cs typeface="Times New Roman"/>
              </a:rPr>
              <a:t> </a:t>
            </a:r>
            <a:r>
              <a:rPr lang="en-US" sz="900" dirty="0" err="1">
                <a:cs typeface="Times New Roman"/>
              </a:rPr>
              <a:t>cytTM-SpoIVFB</a:t>
            </a:r>
            <a:endParaRPr lang="en-US" sz="9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CC28F3B-A6BC-8E4B-8DD4-F67D63D2E782}"/>
              </a:ext>
            </a:extLst>
          </p:cNvPr>
          <p:cNvSpPr txBox="1"/>
          <p:nvPr/>
        </p:nvSpPr>
        <p:spPr>
          <a:xfrm rot="17826408">
            <a:off x="1179093" y="630387"/>
            <a:ext cx="13588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+ GFP</a:t>
            </a:r>
            <a:r>
              <a:rPr lang="el-GR" sz="900" dirty="0"/>
              <a:t>Δ</a:t>
            </a:r>
            <a:r>
              <a:rPr lang="en-US" sz="900" dirty="0"/>
              <a:t>27BofA/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C5FAA4-2ABA-7345-99AF-23F6DA0CFACC}"/>
              </a:ext>
            </a:extLst>
          </p:cNvPr>
          <p:cNvSpPr txBox="1"/>
          <p:nvPr/>
        </p:nvSpPr>
        <p:spPr>
          <a:xfrm rot="17833945">
            <a:off x="1448411" y="810607"/>
            <a:ext cx="961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+ </a:t>
            </a:r>
            <a:r>
              <a:rPr lang="en-US" sz="900" dirty="0" err="1"/>
              <a:t>BofA</a:t>
            </a:r>
            <a:r>
              <a:rPr lang="en-US" sz="900" dirty="0"/>
              <a:t>/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16A0E52-A4D3-1748-B64B-8E29D6C87ACD}"/>
              </a:ext>
            </a:extLst>
          </p:cNvPr>
          <p:cNvSpPr txBox="1"/>
          <p:nvPr/>
        </p:nvSpPr>
        <p:spPr>
          <a:xfrm rot="17827962">
            <a:off x="1507160" y="620481"/>
            <a:ext cx="13588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Quartet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 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C011930-BD83-A24E-A9F1-F5EC7B559207}"/>
              </a:ext>
            </a:extLst>
          </p:cNvPr>
          <p:cNvSpPr txBox="1"/>
          <p:nvPr/>
        </p:nvSpPr>
        <p:spPr>
          <a:xfrm rot="17843325">
            <a:off x="1760028" y="755213"/>
            <a:ext cx="10587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Quartet </a:t>
            </a:r>
            <a:r>
              <a:rPr lang="en-US" sz="900" dirty="0" err="1"/>
              <a:t>BofA</a:t>
            </a:r>
            <a:endParaRPr lang="en-US" sz="900" dirty="0">
              <a:cs typeface="Times New Roman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6B04A7F-7643-DA49-9B5A-02A184FF9FA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6063" t="26569" r="273" b="3000"/>
          <a:stretch/>
        </p:blipFill>
        <p:spPr>
          <a:xfrm>
            <a:off x="1050878" y="3076035"/>
            <a:ext cx="2294773" cy="1637731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FD52141D-5D56-DA48-822E-12C97A5B23DA}"/>
              </a:ext>
            </a:extLst>
          </p:cNvPr>
          <p:cNvCxnSpPr>
            <a:cxnSpLocks/>
          </p:cNvCxnSpPr>
          <p:nvPr/>
        </p:nvCxnSpPr>
        <p:spPr>
          <a:xfrm flipH="1">
            <a:off x="3345651" y="2062154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5EB0BE3F-0069-2C42-B7B5-3949D79DBFB1}"/>
              </a:ext>
            </a:extLst>
          </p:cNvPr>
          <p:cNvCxnSpPr>
            <a:cxnSpLocks/>
          </p:cNvCxnSpPr>
          <p:nvPr/>
        </p:nvCxnSpPr>
        <p:spPr>
          <a:xfrm>
            <a:off x="3379991" y="2116105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606DB90-23E9-8D4B-BC74-136C164274A1}"/>
              </a:ext>
            </a:extLst>
          </p:cNvPr>
          <p:cNvCxnSpPr/>
          <p:nvPr/>
        </p:nvCxnSpPr>
        <p:spPr>
          <a:xfrm>
            <a:off x="3379991" y="2199480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68E5C37-07F8-B444-A726-14BAE7E8D3C2}"/>
              </a:ext>
            </a:extLst>
          </p:cNvPr>
          <p:cNvSpPr txBox="1"/>
          <p:nvPr/>
        </p:nvSpPr>
        <p:spPr>
          <a:xfrm>
            <a:off x="3530973" y="2108961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D8066A0-BE40-7643-B72A-BB8976737DE5}"/>
              </a:ext>
            </a:extLst>
          </p:cNvPr>
          <p:cNvCxnSpPr>
            <a:cxnSpLocks/>
          </p:cNvCxnSpPr>
          <p:nvPr/>
        </p:nvCxnSpPr>
        <p:spPr>
          <a:xfrm>
            <a:off x="3393782" y="3695383"/>
            <a:ext cx="0" cy="7383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1233D261-2BCE-354B-A2E8-E69E2BD61475}"/>
              </a:ext>
            </a:extLst>
          </p:cNvPr>
          <p:cNvCxnSpPr>
            <a:cxnSpLocks/>
          </p:cNvCxnSpPr>
          <p:nvPr/>
        </p:nvCxnSpPr>
        <p:spPr>
          <a:xfrm>
            <a:off x="3393782" y="4049528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BABDEC5-D97C-CF47-9394-9AD6EB3CB19F}"/>
              </a:ext>
            </a:extLst>
          </p:cNvPr>
          <p:cNvSpPr txBox="1"/>
          <p:nvPr/>
        </p:nvSpPr>
        <p:spPr>
          <a:xfrm>
            <a:off x="3538117" y="3956132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FD30F30B-3BE0-0F41-B534-A07B2DC66BBE}"/>
              </a:ext>
            </a:extLst>
          </p:cNvPr>
          <p:cNvSpPr txBox="1"/>
          <p:nvPr/>
        </p:nvSpPr>
        <p:spPr>
          <a:xfrm>
            <a:off x="3538117" y="5216831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DF930C1-D0B9-D845-B53A-45D9D7477AC6}"/>
              </a:ext>
            </a:extLst>
          </p:cNvPr>
          <p:cNvSpPr txBox="1"/>
          <p:nvPr/>
        </p:nvSpPr>
        <p:spPr>
          <a:xfrm>
            <a:off x="3530973" y="5825795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0321CADA-F85B-FD45-903A-E15FF0E4147A}"/>
              </a:ext>
            </a:extLst>
          </p:cNvPr>
          <p:cNvSpPr txBox="1"/>
          <p:nvPr/>
        </p:nvSpPr>
        <p:spPr>
          <a:xfrm>
            <a:off x="3530973" y="5963907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D66DE39-5EC0-4048-B6AA-51AC3CF66FA9}"/>
              </a:ext>
            </a:extLst>
          </p:cNvPr>
          <p:cNvSpPr txBox="1"/>
          <p:nvPr/>
        </p:nvSpPr>
        <p:spPr>
          <a:xfrm>
            <a:off x="3510921" y="3535032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834C6EA-7941-4A41-8217-740FC7C71E7B}"/>
              </a:ext>
            </a:extLst>
          </p:cNvPr>
          <p:cNvSpPr txBox="1"/>
          <p:nvPr/>
        </p:nvSpPr>
        <p:spPr>
          <a:xfrm>
            <a:off x="3510921" y="1940072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85956E3-40AD-2E41-8E28-C543391AFC33}"/>
              </a:ext>
            </a:extLst>
          </p:cNvPr>
          <p:cNvCxnSpPr>
            <a:cxnSpLocks/>
          </p:cNvCxnSpPr>
          <p:nvPr/>
        </p:nvCxnSpPr>
        <p:spPr>
          <a:xfrm flipH="1">
            <a:off x="3358516" y="3650448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A5747610-FF61-064D-AD67-7E876313F266}"/>
              </a:ext>
            </a:extLst>
          </p:cNvPr>
          <p:cNvCxnSpPr>
            <a:cxnSpLocks/>
          </p:cNvCxnSpPr>
          <p:nvPr/>
        </p:nvCxnSpPr>
        <p:spPr>
          <a:xfrm flipH="1">
            <a:off x="3368730" y="5338754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BF99BC8D-31D9-6543-8965-BFE939D973C4}"/>
              </a:ext>
            </a:extLst>
          </p:cNvPr>
          <p:cNvCxnSpPr>
            <a:cxnSpLocks/>
          </p:cNvCxnSpPr>
          <p:nvPr/>
        </p:nvCxnSpPr>
        <p:spPr>
          <a:xfrm flipH="1">
            <a:off x="3360163" y="5941211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BD6E4DAC-997A-9840-A811-0E4ABAD8FE79}"/>
              </a:ext>
            </a:extLst>
          </p:cNvPr>
          <p:cNvCxnSpPr>
            <a:cxnSpLocks/>
          </p:cNvCxnSpPr>
          <p:nvPr/>
        </p:nvCxnSpPr>
        <p:spPr>
          <a:xfrm flipH="1">
            <a:off x="3358516" y="6079323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17A20A81-E5A0-AA4E-8171-27855045F090}"/>
              </a:ext>
            </a:extLst>
          </p:cNvPr>
          <p:cNvSpPr/>
          <p:nvPr/>
        </p:nvSpPr>
        <p:spPr>
          <a:xfrm>
            <a:off x="633140" y="5611653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11DB27B-4D5A-1941-A9EB-1BA7598D0FF8}"/>
              </a:ext>
            </a:extLst>
          </p:cNvPr>
          <p:cNvSpPr/>
          <p:nvPr/>
        </p:nvSpPr>
        <p:spPr>
          <a:xfrm>
            <a:off x="410958" y="2011305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6BF609D-75BE-2446-815C-374824331B1B}"/>
              </a:ext>
            </a:extLst>
          </p:cNvPr>
          <p:cNvSpPr/>
          <p:nvPr/>
        </p:nvSpPr>
        <p:spPr>
          <a:xfrm>
            <a:off x="616143" y="3686172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5503C8AD-1E94-9749-8C65-54CED83404F9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187" r="9611" b="8599"/>
          <a:stretch/>
        </p:blipFill>
        <p:spPr>
          <a:xfrm>
            <a:off x="6048635" y="4779556"/>
            <a:ext cx="2569840" cy="1666403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5" name="TextBox 44">
            <a:extLst>
              <a:ext uri="{FF2B5EF4-FFF2-40B4-BE49-F238E27FC236}">
                <a16:creationId xmlns:a16="http://schemas.microsoft.com/office/drawing/2014/main" id="{1AAD9741-D44A-0C4D-9B35-90DB3410294E}"/>
              </a:ext>
            </a:extLst>
          </p:cNvPr>
          <p:cNvSpPr txBox="1"/>
          <p:nvPr/>
        </p:nvSpPr>
        <p:spPr>
          <a:xfrm>
            <a:off x="6354633" y="6445959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2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A7D87952-5D45-DA44-B269-86A6FA974A41}"/>
              </a:ext>
            </a:extLst>
          </p:cNvPr>
          <p:cNvSpPr txBox="1"/>
          <p:nvPr/>
        </p:nvSpPr>
        <p:spPr>
          <a:xfrm>
            <a:off x="7624633" y="6445959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3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CDD09A29-C4ED-1548-A9BA-7C8BA51FE13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5332" r="8100"/>
          <a:stretch/>
        </p:blipFill>
        <p:spPr>
          <a:xfrm>
            <a:off x="6048635" y="3076034"/>
            <a:ext cx="2569840" cy="1625233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5B92A1F4-8B25-454A-B08B-AB3AA8387111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220" t="7519" r="5414"/>
          <a:stretch/>
        </p:blipFill>
        <p:spPr>
          <a:xfrm>
            <a:off x="6048635" y="1313588"/>
            <a:ext cx="2569840" cy="171369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8625B867-2898-5B4C-A769-44538E6788DD}"/>
              </a:ext>
            </a:extLst>
          </p:cNvPr>
          <p:cNvSpPr txBox="1"/>
          <p:nvPr/>
        </p:nvSpPr>
        <p:spPr>
          <a:xfrm rot="17838986">
            <a:off x="5840249" y="513810"/>
            <a:ext cx="1594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(1-127)/</a:t>
            </a:r>
            <a:r>
              <a:rPr lang="en-US" sz="900" dirty="0">
                <a:cs typeface="Times New Roman"/>
              </a:rPr>
              <a:t> </a:t>
            </a:r>
            <a:r>
              <a:rPr lang="en-US" sz="900" dirty="0" err="1">
                <a:cs typeface="Times New Roman"/>
              </a:rPr>
              <a:t>cytTM-SpoIVFB</a:t>
            </a:r>
            <a:endParaRPr lang="en-US" sz="900" dirty="0"/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70C15792-244A-2348-A420-71DDD375A46A}"/>
              </a:ext>
            </a:extLst>
          </p:cNvPr>
          <p:cNvSpPr txBox="1"/>
          <p:nvPr/>
        </p:nvSpPr>
        <p:spPr>
          <a:xfrm rot="17826408">
            <a:off x="6086373" y="617507"/>
            <a:ext cx="13588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+ GFP</a:t>
            </a:r>
            <a:r>
              <a:rPr lang="el-GR" sz="900" dirty="0"/>
              <a:t>Δ</a:t>
            </a:r>
            <a:r>
              <a:rPr lang="en-US" sz="900" dirty="0"/>
              <a:t>27BofA/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937CD5D7-46BE-9D45-8F5B-4D0A991F76A0}"/>
              </a:ext>
            </a:extLst>
          </p:cNvPr>
          <p:cNvSpPr txBox="1"/>
          <p:nvPr/>
        </p:nvSpPr>
        <p:spPr>
          <a:xfrm rot="17833945">
            <a:off x="6355691" y="797727"/>
            <a:ext cx="961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+ </a:t>
            </a:r>
            <a:r>
              <a:rPr lang="en-US" sz="900" dirty="0" err="1"/>
              <a:t>BofA</a:t>
            </a:r>
            <a:r>
              <a:rPr lang="en-US" sz="900" dirty="0"/>
              <a:t>/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B8CC61B-236B-1E4C-9F01-985DA6158E0B}"/>
              </a:ext>
            </a:extLst>
          </p:cNvPr>
          <p:cNvSpPr txBox="1"/>
          <p:nvPr/>
        </p:nvSpPr>
        <p:spPr>
          <a:xfrm rot="17827962">
            <a:off x="6414440" y="607601"/>
            <a:ext cx="13588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Quartet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 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2B2AA80E-7717-D145-80D0-BBE35EAE84DB}"/>
              </a:ext>
            </a:extLst>
          </p:cNvPr>
          <p:cNvSpPr txBox="1"/>
          <p:nvPr/>
        </p:nvSpPr>
        <p:spPr>
          <a:xfrm rot="17843325">
            <a:off x="6667308" y="742333"/>
            <a:ext cx="10587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Quartet </a:t>
            </a:r>
            <a:r>
              <a:rPr lang="en-US" sz="900" dirty="0" err="1"/>
              <a:t>BofA</a:t>
            </a:r>
            <a:endParaRPr lang="en-US" sz="900" dirty="0">
              <a:cs typeface="Times New Roman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FDF5DF3-6B1F-0A4F-92FA-36E7CD1C9B70}"/>
              </a:ext>
            </a:extLst>
          </p:cNvPr>
          <p:cNvSpPr txBox="1"/>
          <p:nvPr/>
        </p:nvSpPr>
        <p:spPr>
          <a:xfrm rot="17838986">
            <a:off x="7028127" y="519437"/>
            <a:ext cx="1594004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(1-127)/</a:t>
            </a:r>
            <a:r>
              <a:rPr lang="en-US" sz="900" dirty="0">
                <a:cs typeface="Times New Roman"/>
              </a:rPr>
              <a:t> </a:t>
            </a:r>
            <a:r>
              <a:rPr lang="en-US" sz="900" dirty="0" err="1">
                <a:cs typeface="Times New Roman"/>
              </a:rPr>
              <a:t>cytTM-SpoIVFB</a:t>
            </a:r>
            <a:endParaRPr lang="en-US" sz="90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4699F753-71EB-CE44-83A1-D908DBA0D013}"/>
              </a:ext>
            </a:extLst>
          </p:cNvPr>
          <p:cNvSpPr txBox="1"/>
          <p:nvPr/>
        </p:nvSpPr>
        <p:spPr>
          <a:xfrm rot="17826408">
            <a:off x="7274251" y="623134"/>
            <a:ext cx="13588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+ GFP</a:t>
            </a:r>
            <a:r>
              <a:rPr lang="el-GR" sz="900" dirty="0"/>
              <a:t>Δ</a:t>
            </a:r>
            <a:r>
              <a:rPr lang="en-US" sz="900" dirty="0"/>
              <a:t>27BofA/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3DA1BACC-E1DB-0E4E-934D-331EA063D2FF}"/>
              </a:ext>
            </a:extLst>
          </p:cNvPr>
          <p:cNvSpPr txBox="1"/>
          <p:nvPr/>
        </p:nvSpPr>
        <p:spPr>
          <a:xfrm rot="17833945">
            <a:off x="7543569" y="803354"/>
            <a:ext cx="961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+ </a:t>
            </a:r>
            <a:r>
              <a:rPr lang="en-US" sz="900" dirty="0" err="1"/>
              <a:t>BofA</a:t>
            </a:r>
            <a:r>
              <a:rPr lang="en-US" sz="900" dirty="0"/>
              <a:t>/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05F65B67-2104-5248-8868-86C1E9DF913F}"/>
              </a:ext>
            </a:extLst>
          </p:cNvPr>
          <p:cNvSpPr txBox="1"/>
          <p:nvPr/>
        </p:nvSpPr>
        <p:spPr>
          <a:xfrm rot="17827962">
            <a:off x="7602318" y="613228"/>
            <a:ext cx="1358869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Quartet</a:t>
            </a:r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 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  <a:endParaRPr lang="en-US" sz="900" dirty="0">
              <a:cs typeface="Times New Roman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5CF4935-7546-8E42-B67C-32FC6025E0E6}"/>
              </a:ext>
            </a:extLst>
          </p:cNvPr>
          <p:cNvSpPr txBox="1"/>
          <p:nvPr/>
        </p:nvSpPr>
        <p:spPr>
          <a:xfrm rot="17843325">
            <a:off x="7855186" y="747960"/>
            <a:ext cx="1058722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 err="1"/>
              <a:t>pET</a:t>
            </a:r>
            <a:r>
              <a:rPr lang="en-US" sz="900" dirty="0"/>
              <a:t> Quartet </a:t>
            </a:r>
            <a:r>
              <a:rPr lang="en-US" sz="900" dirty="0" err="1"/>
              <a:t>BofA</a:t>
            </a:r>
            <a:endParaRPr lang="en-US" sz="900" dirty="0">
              <a:cs typeface="Times New Roman"/>
            </a:endParaRP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71AAC24F-7BC8-5C43-ACF2-F45467E3F45F}"/>
              </a:ext>
            </a:extLst>
          </p:cNvPr>
          <p:cNvSpPr/>
          <p:nvPr/>
        </p:nvSpPr>
        <p:spPr>
          <a:xfrm>
            <a:off x="5565079" y="5594963"/>
            <a:ext cx="394660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αHis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0B36943-4323-1943-ADC3-EF5A516CE362}"/>
              </a:ext>
            </a:extLst>
          </p:cNvPr>
          <p:cNvSpPr/>
          <p:nvPr/>
        </p:nvSpPr>
        <p:spPr>
          <a:xfrm>
            <a:off x="5408715" y="2007355"/>
            <a:ext cx="639919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</a:t>
            </a:r>
            <a:r>
              <a:rPr lang="en-US" sz="900" dirty="0" err="1"/>
              <a:t>SpoIVFA</a:t>
            </a:r>
            <a:endParaRPr lang="en-US" sz="900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D8898391-A815-1E43-ADF6-F1549F702FA1}"/>
              </a:ext>
            </a:extLst>
          </p:cNvPr>
          <p:cNvSpPr/>
          <p:nvPr/>
        </p:nvSpPr>
        <p:spPr>
          <a:xfrm>
            <a:off x="5555332" y="3657818"/>
            <a:ext cx="434734" cy="2308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900" dirty="0"/>
              <a:t>αGFP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4637B060-4251-E74D-80F5-180B20C7CF23}"/>
              </a:ext>
            </a:extLst>
          </p:cNvPr>
          <p:cNvCxnSpPr>
            <a:cxnSpLocks/>
          </p:cNvCxnSpPr>
          <p:nvPr/>
        </p:nvCxnSpPr>
        <p:spPr>
          <a:xfrm flipH="1">
            <a:off x="8637714" y="2068820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F8C101F-572C-5143-A921-5D7B3A3B7BB6}"/>
              </a:ext>
            </a:extLst>
          </p:cNvPr>
          <p:cNvCxnSpPr>
            <a:cxnSpLocks/>
          </p:cNvCxnSpPr>
          <p:nvPr/>
        </p:nvCxnSpPr>
        <p:spPr>
          <a:xfrm>
            <a:off x="8672054" y="2122771"/>
            <a:ext cx="0" cy="19861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7593031D-49CC-8444-B6F0-86EE7297EE51}"/>
              </a:ext>
            </a:extLst>
          </p:cNvPr>
          <p:cNvCxnSpPr/>
          <p:nvPr/>
        </p:nvCxnSpPr>
        <p:spPr>
          <a:xfrm>
            <a:off x="8672054" y="2206146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>
            <a:extLst>
              <a:ext uri="{FF2B5EF4-FFF2-40B4-BE49-F238E27FC236}">
                <a16:creationId xmlns:a16="http://schemas.microsoft.com/office/drawing/2014/main" id="{9276B224-2377-1347-B89D-FE1A4813868B}"/>
              </a:ext>
            </a:extLst>
          </p:cNvPr>
          <p:cNvSpPr txBox="1"/>
          <p:nvPr/>
        </p:nvSpPr>
        <p:spPr>
          <a:xfrm>
            <a:off x="8823036" y="2115627"/>
            <a:ext cx="24237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</a:t>
            </a:r>
          </a:p>
        </p:txBody>
      </p: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9D98C2C2-5986-A341-864C-130FB75C8CA9}"/>
              </a:ext>
            </a:extLst>
          </p:cNvPr>
          <p:cNvCxnSpPr>
            <a:cxnSpLocks/>
          </p:cNvCxnSpPr>
          <p:nvPr/>
        </p:nvCxnSpPr>
        <p:spPr>
          <a:xfrm>
            <a:off x="8685845" y="3702049"/>
            <a:ext cx="0" cy="738353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B792ED7E-A1E2-7E48-A0D3-5A408ADBDC28}"/>
              </a:ext>
            </a:extLst>
          </p:cNvPr>
          <p:cNvCxnSpPr>
            <a:cxnSpLocks/>
          </p:cNvCxnSpPr>
          <p:nvPr/>
        </p:nvCxnSpPr>
        <p:spPr>
          <a:xfrm>
            <a:off x="8685845" y="4056194"/>
            <a:ext cx="212425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036841A7-297E-D542-A942-427D61787127}"/>
              </a:ext>
            </a:extLst>
          </p:cNvPr>
          <p:cNvSpPr txBox="1"/>
          <p:nvPr/>
        </p:nvSpPr>
        <p:spPr>
          <a:xfrm>
            <a:off x="8830180" y="3962798"/>
            <a:ext cx="300082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**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AE4ADBF7-E1DE-B943-96A4-1D813B92A2DA}"/>
              </a:ext>
            </a:extLst>
          </p:cNvPr>
          <p:cNvSpPr txBox="1"/>
          <p:nvPr/>
        </p:nvSpPr>
        <p:spPr>
          <a:xfrm>
            <a:off x="8830180" y="5223497"/>
            <a:ext cx="89960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cytTM-SpoIVFB</a:t>
            </a:r>
            <a:endParaRPr lang="en-US" sz="900" dirty="0"/>
          </a:p>
        </p:txBody>
      </p:sp>
      <p:sp>
        <p:nvSpPr>
          <p:cNvPr id="70" name="TextBox 69">
            <a:extLst>
              <a:ext uri="{FF2B5EF4-FFF2-40B4-BE49-F238E27FC236}">
                <a16:creationId xmlns:a16="http://schemas.microsoft.com/office/drawing/2014/main" id="{EA292E9E-CAFE-E441-8ACD-43BEE676FDDD}"/>
              </a:ext>
            </a:extLst>
          </p:cNvPr>
          <p:cNvSpPr txBox="1"/>
          <p:nvPr/>
        </p:nvSpPr>
        <p:spPr>
          <a:xfrm>
            <a:off x="8823036" y="5832461"/>
            <a:ext cx="817853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Pro-</a:t>
            </a:r>
            <a:r>
              <a:rPr lang="en-US" sz="900" dirty="0" err="1"/>
              <a:t>σ</a:t>
            </a:r>
            <a:r>
              <a:rPr lang="en-US" sz="900" baseline="30000" dirty="0" err="1"/>
              <a:t>K</a:t>
            </a:r>
            <a:r>
              <a:rPr lang="en-US" sz="900" dirty="0"/>
              <a:t>(1-127)</a:t>
            </a:r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61E184FC-24B6-3145-8409-BE555EF4DE57}"/>
              </a:ext>
            </a:extLst>
          </p:cNvPr>
          <p:cNvSpPr txBox="1"/>
          <p:nvPr/>
        </p:nvSpPr>
        <p:spPr>
          <a:xfrm>
            <a:off x="8823036" y="5970573"/>
            <a:ext cx="100059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/>
              <a:t>Cleavage product</a:t>
            </a:r>
          </a:p>
        </p:txBody>
      </p:sp>
      <p:sp>
        <p:nvSpPr>
          <p:cNvPr id="72" name="TextBox 71">
            <a:extLst>
              <a:ext uri="{FF2B5EF4-FFF2-40B4-BE49-F238E27FC236}">
                <a16:creationId xmlns:a16="http://schemas.microsoft.com/office/drawing/2014/main" id="{E5565671-95F0-7144-80B6-C1A9C238BE65}"/>
              </a:ext>
            </a:extLst>
          </p:cNvPr>
          <p:cNvSpPr txBox="1"/>
          <p:nvPr/>
        </p:nvSpPr>
        <p:spPr>
          <a:xfrm>
            <a:off x="8802984" y="3541698"/>
            <a:ext cx="776175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>
                <a:solidFill>
                  <a:prstClr val="black"/>
                </a:solidFill>
                <a:cs typeface="Arial" panose="020B0604020202020204" pitchFamily="34" charset="0"/>
              </a:rPr>
              <a:t>GFP</a:t>
            </a:r>
            <a:r>
              <a:rPr lang="el-GR" sz="900" dirty="0"/>
              <a:t>Δ</a:t>
            </a:r>
            <a:r>
              <a:rPr lang="en-US" sz="900" dirty="0"/>
              <a:t>27BofA</a:t>
            </a: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27A571B4-50A1-4745-9C4D-4F5794BC26C2}"/>
              </a:ext>
            </a:extLst>
          </p:cNvPr>
          <p:cNvSpPr txBox="1"/>
          <p:nvPr/>
        </p:nvSpPr>
        <p:spPr>
          <a:xfrm>
            <a:off x="8802984" y="1946738"/>
            <a:ext cx="574196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900" dirty="0" err="1"/>
              <a:t>SpoIVFA</a:t>
            </a:r>
            <a:endParaRPr lang="en-US" sz="900" dirty="0"/>
          </a:p>
        </p:txBody>
      </p: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DE6070AA-9F9F-6946-AF38-C97FA6536B81}"/>
              </a:ext>
            </a:extLst>
          </p:cNvPr>
          <p:cNvCxnSpPr>
            <a:cxnSpLocks/>
          </p:cNvCxnSpPr>
          <p:nvPr/>
        </p:nvCxnSpPr>
        <p:spPr>
          <a:xfrm flipH="1">
            <a:off x="8650579" y="3657114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8EB8E4AD-C7F8-DB49-AC81-F0319ECC3D5F}"/>
              </a:ext>
            </a:extLst>
          </p:cNvPr>
          <p:cNvCxnSpPr>
            <a:cxnSpLocks/>
          </p:cNvCxnSpPr>
          <p:nvPr/>
        </p:nvCxnSpPr>
        <p:spPr>
          <a:xfrm flipH="1">
            <a:off x="8660793" y="5345420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6" name="Straight Arrow Connector 75">
            <a:extLst>
              <a:ext uri="{FF2B5EF4-FFF2-40B4-BE49-F238E27FC236}">
                <a16:creationId xmlns:a16="http://schemas.microsoft.com/office/drawing/2014/main" id="{6389871E-D65A-9F41-9C1A-D01EBB037ABE}"/>
              </a:ext>
            </a:extLst>
          </p:cNvPr>
          <p:cNvCxnSpPr>
            <a:cxnSpLocks/>
          </p:cNvCxnSpPr>
          <p:nvPr/>
        </p:nvCxnSpPr>
        <p:spPr>
          <a:xfrm flipH="1">
            <a:off x="8652226" y="5947877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262CFFC1-9A2C-7840-A8FA-5F71E27213EF}"/>
              </a:ext>
            </a:extLst>
          </p:cNvPr>
          <p:cNvCxnSpPr>
            <a:cxnSpLocks/>
          </p:cNvCxnSpPr>
          <p:nvPr/>
        </p:nvCxnSpPr>
        <p:spPr>
          <a:xfrm flipH="1">
            <a:off x="8650579" y="6085989"/>
            <a:ext cx="223686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01902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82280704-6EC6-3B4C-BB57-38DC5B98A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845" y="2726132"/>
            <a:ext cx="4832350" cy="3325279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B875DAB-C5F2-5B4B-8368-57537EB720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5240" y="2726132"/>
            <a:ext cx="4903513" cy="3326732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7812922E-449B-7247-95A5-26133DB95F46}"/>
              </a:ext>
            </a:extLst>
          </p:cNvPr>
          <p:cNvSpPr txBox="1"/>
          <p:nvPr/>
        </p:nvSpPr>
        <p:spPr>
          <a:xfrm>
            <a:off x="914395" y="6187563"/>
            <a:ext cx="1957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1 (First 5 lanes)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36A7E7-A479-6A4D-84CF-9E438067C122}"/>
              </a:ext>
            </a:extLst>
          </p:cNvPr>
          <p:cNvSpPr txBox="1"/>
          <p:nvPr/>
        </p:nvSpPr>
        <p:spPr>
          <a:xfrm>
            <a:off x="6227375" y="6187563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ADC6F45C-E43A-D84A-9997-6D2CE8A2500D}"/>
              </a:ext>
            </a:extLst>
          </p:cNvPr>
          <p:cNvSpPr txBox="1"/>
          <p:nvPr/>
        </p:nvSpPr>
        <p:spPr>
          <a:xfrm>
            <a:off x="8276892" y="6187563"/>
            <a:ext cx="6515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Set 3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734402D-2DAE-D346-A6D4-E94767CCA646}"/>
              </a:ext>
            </a:extLst>
          </p:cNvPr>
          <p:cNvSpPr txBox="1"/>
          <p:nvPr/>
        </p:nvSpPr>
        <p:spPr>
          <a:xfrm>
            <a:off x="10404798" y="3679610"/>
            <a:ext cx="1614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cytTM-SpoIVFB</a:t>
            </a:r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B5DE79-2302-8C4D-A7AE-0B4050AB819A}"/>
              </a:ext>
            </a:extLst>
          </p:cNvPr>
          <p:cNvSpPr txBox="1"/>
          <p:nvPr/>
        </p:nvSpPr>
        <p:spPr>
          <a:xfrm>
            <a:off x="10404798" y="4616925"/>
            <a:ext cx="14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C218123-91C6-784B-AC50-89E704E80499}"/>
              </a:ext>
            </a:extLst>
          </p:cNvPr>
          <p:cNvSpPr txBox="1"/>
          <p:nvPr/>
        </p:nvSpPr>
        <p:spPr>
          <a:xfrm>
            <a:off x="10404798" y="4871378"/>
            <a:ext cx="1808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Cleavage product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B84FCB5-F5FA-6340-B99D-97DBAE4FCD2C}"/>
              </a:ext>
            </a:extLst>
          </p:cNvPr>
          <p:cNvCxnSpPr>
            <a:cxnSpLocks/>
          </p:cNvCxnSpPr>
          <p:nvPr/>
        </p:nvCxnSpPr>
        <p:spPr>
          <a:xfrm flipH="1">
            <a:off x="10168753" y="3864276"/>
            <a:ext cx="28378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525B6FE9-6507-1540-88A3-0BE86F4A33D6}"/>
              </a:ext>
            </a:extLst>
          </p:cNvPr>
          <p:cNvSpPr txBox="1"/>
          <p:nvPr/>
        </p:nvSpPr>
        <p:spPr>
          <a:xfrm>
            <a:off x="3514261" y="63888"/>
            <a:ext cx="30298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Longer Exposure of αHis Blots 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6620B70-3350-9F4E-8872-24A068A95D82}"/>
              </a:ext>
            </a:extLst>
          </p:cNvPr>
          <p:cNvCxnSpPr>
            <a:cxnSpLocks/>
          </p:cNvCxnSpPr>
          <p:nvPr/>
        </p:nvCxnSpPr>
        <p:spPr>
          <a:xfrm flipH="1">
            <a:off x="10168753" y="4836484"/>
            <a:ext cx="28378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327DBDF-E6A2-0346-A331-251F0B564567}"/>
              </a:ext>
            </a:extLst>
          </p:cNvPr>
          <p:cNvCxnSpPr>
            <a:cxnSpLocks/>
          </p:cNvCxnSpPr>
          <p:nvPr/>
        </p:nvCxnSpPr>
        <p:spPr>
          <a:xfrm flipH="1">
            <a:off x="10168316" y="5057202"/>
            <a:ext cx="283780" cy="0"/>
          </a:xfrm>
          <a:prstGeom prst="straightConnector1">
            <a:avLst/>
          </a:prstGeom>
          <a:ln>
            <a:solidFill>
              <a:srgbClr val="00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EA3411E5-2F2C-D748-9C80-1264B105099B}"/>
              </a:ext>
            </a:extLst>
          </p:cNvPr>
          <p:cNvSpPr txBox="1"/>
          <p:nvPr/>
        </p:nvSpPr>
        <p:spPr>
          <a:xfrm rot="17838986">
            <a:off x="-139405" y="1148960"/>
            <a:ext cx="3108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(1-127)/</a:t>
            </a:r>
            <a:r>
              <a:rPr lang="en-US" dirty="0">
                <a:cs typeface="Times New Roman"/>
              </a:rPr>
              <a:t> </a:t>
            </a:r>
            <a:r>
              <a:rPr lang="en-US" dirty="0" err="1">
                <a:cs typeface="Times New Roman"/>
              </a:rPr>
              <a:t>cytTM-SpoIVFB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255ED19-2669-3942-A5F6-3F1701FA2D62}"/>
              </a:ext>
            </a:extLst>
          </p:cNvPr>
          <p:cNvSpPr txBox="1"/>
          <p:nvPr/>
        </p:nvSpPr>
        <p:spPr>
          <a:xfrm rot="17826408">
            <a:off x="364246" y="1462734"/>
            <a:ext cx="2432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+ GFP</a:t>
            </a:r>
            <a:r>
              <a:rPr lang="el-GR" dirty="0"/>
              <a:t>Δ</a:t>
            </a:r>
            <a:r>
              <a:rPr lang="en-US" dirty="0"/>
              <a:t>27BofA/</a:t>
            </a:r>
            <a:r>
              <a:rPr lang="en-US" dirty="0" err="1"/>
              <a:t>SpoIVFA</a:t>
            </a:r>
            <a:endParaRPr lang="en-US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DE778EB-6775-0B4E-89C1-850F87CAC1FE}"/>
              </a:ext>
            </a:extLst>
          </p:cNvPr>
          <p:cNvSpPr txBox="1"/>
          <p:nvPr/>
        </p:nvSpPr>
        <p:spPr>
          <a:xfrm rot="17833945">
            <a:off x="849262" y="1732751"/>
            <a:ext cx="182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+ </a:t>
            </a:r>
            <a:r>
              <a:rPr lang="en-US" dirty="0" err="1"/>
              <a:t>BofA</a:t>
            </a:r>
            <a:r>
              <a:rPr lang="en-US" dirty="0"/>
              <a:t>/</a:t>
            </a:r>
            <a:r>
              <a:rPr lang="en-US" dirty="0" err="1"/>
              <a:t>SpoIVFA</a:t>
            </a:r>
            <a:endParaRPr lang="en-US" dirty="0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543D443-816E-2746-BC64-D2650AE8F95B}"/>
              </a:ext>
            </a:extLst>
          </p:cNvPr>
          <p:cNvSpPr txBox="1"/>
          <p:nvPr/>
        </p:nvSpPr>
        <p:spPr>
          <a:xfrm rot="17827962">
            <a:off x="978714" y="1355000"/>
            <a:ext cx="2641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pET</a:t>
            </a:r>
            <a:r>
              <a:rPr lang="en-US" dirty="0"/>
              <a:t> Quartet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 GFP</a:t>
            </a:r>
            <a:r>
              <a:rPr lang="el-GR" dirty="0"/>
              <a:t>Δ</a:t>
            </a:r>
            <a:r>
              <a:rPr lang="en-US" dirty="0"/>
              <a:t>27BofA</a:t>
            </a:r>
            <a:endParaRPr lang="en-US" dirty="0">
              <a:cs typeface="Times New Roman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DEA57FC-7D3C-E446-B616-B76303F7D9FE}"/>
              </a:ext>
            </a:extLst>
          </p:cNvPr>
          <p:cNvSpPr txBox="1"/>
          <p:nvPr/>
        </p:nvSpPr>
        <p:spPr>
          <a:xfrm rot="17843325">
            <a:off x="1460824" y="1704056"/>
            <a:ext cx="1859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pET</a:t>
            </a:r>
            <a:r>
              <a:rPr lang="en-US" dirty="0"/>
              <a:t> Quartet </a:t>
            </a:r>
            <a:r>
              <a:rPr lang="en-US" dirty="0" err="1"/>
              <a:t>BofA</a:t>
            </a:r>
            <a:endParaRPr lang="en-US" dirty="0">
              <a:cs typeface="Times New Roman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7C29E4F-A40E-524E-8C21-3AB693FA7A42}"/>
              </a:ext>
            </a:extLst>
          </p:cNvPr>
          <p:cNvSpPr txBox="1"/>
          <p:nvPr/>
        </p:nvSpPr>
        <p:spPr>
          <a:xfrm rot="17838986">
            <a:off x="4940625" y="1148960"/>
            <a:ext cx="3108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(1-127)/</a:t>
            </a:r>
            <a:r>
              <a:rPr lang="en-US" dirty="0">
                <a:cs typeface="Times New Roman"/>
              </a:rPr>
              <a:t> </a:t>
            </a:r>
            <a:r>
              <a:rPr lang="en-US" dirty="0" err="1">
                <a:cs typeface="Times New Roman"/>
              </a:rPr>
              <a:t>cytTM-SpoIVFB</a:t>
            </a:r>
            <a:endParaRPr lang="en-US" dirty="0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54CC85D-59DF-D24E-B861-2A50F7D95E33}"/>
              </a:ext>
            </a:extLst>
          </p:cNvPr>
          <p:cNvSpPr txBox="1"/>
          <p:nvPr/>
        </p:nvSpPr>
        <p:spPr>
          <a:xfrm rot="17826408">
            <a:off x="5444276" y="1462734"/>
            <a:ext cx="2432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+ GFP</a:t>
            </a:r>
            <a:r>
              <a:rPr lang="el-GR" dirty="0"/>
              <a:t>Δ</a:t>
            </a:r>
            <a:r>
              <a:rPr lang="en-US" dirty="0"/>
              <a:t>27BofA/</a:t>
            </a:r>
            <a:r>
              <a:rPr lang="en-US" dirty="0" err="1"/>
              <a:t>SpoIVFA</a:t>
            </a:r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82F264E-5518-5D45-BCB1-0F5CC983F6D2}"/>
              </a:ext>
            </a:extLst>
          </p:cNvPr>
          <p:cNvSpPr txBox="1"/>
          <p:nvPr/>
        </p:nvSpPr>
        <p:spPr>
          <a:xfrm rot="17833945">
            <a:off x="5929292" y="1732751"/>
            <a:ext cx="182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+ </a:t>
            </a:r>
            <a:r>
              <a:rPr lang="en-US" dirty="0" err="1"/>
              <a:t>BofA</a:t>
            </a:r>
            <a:r>
              <a:rPr lang="en-US" dirty="0"/>
              <a:t>/</a:t>
            </a:r>
            <a:r>
              <a:rPr lang="en-US" dirty="0" err="1"/>
              <a:t>SpoIVFA</a:t>
            </a:r>
            <a:endParaRPr lang="en-US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40E9FF5-33CD-D042-9F59-FF1E6A4BAE16}"/>
              </a:ext>
            </a:extLst>
          </p:cNvPr>
          <p:cNvSpPr txBox="1"/>
          <p:nvPr/>
        </p:nvSpPr>
        <p:spPr>
          <a:xfrm rot="17827962">
            <a:off x="6058744" y="1355000"/>
            <a:ext cx="2641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pET</a:t>
            </a:r>
            <a:r>
              <a:rPr lang="en-US" dirty="0"/>
              <a:t> Quartet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 GFP</a:t>
            </a:r>
            <a:r>
              <a:rPr lang="el-GR" dirty="0"/>
              <a:t>Δ</a:t>
            </a:r>
            <a:r>
              <a:rPr lang="en-US" dirty="0"/>
              <a:t>27BofA</a:t>
            </a:r>
            <a:endParaRPr lang="en-US" dirty="0">
              <a:cs typeface="Times New Roman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A4C0A4C-62D1-4940-82F5-9255520B54C0}"/>
              </a:ext>
            </a:extLst>
          </p:cNvPr>
          <p:cNvSpPr txBox="1"/>
          <p:nvPr/>
        </p:nvSpPr>
        <p:spPr>
          <a:xfrm rot="17843325">
            <a:off x="6540854" y="1704056"/>
            <a:ext cx="1859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pET</a:t>
            </a:r>
            <a:r>
              <a:rPr lang="en-US" dirty="0"/>
              <a:t> Quartet </a:t>
            </a:r>
            <a:r>
              <a:rPr lang="en-US" dirty="0" err="1"/>
              <a:t>BofA</a:t>
            </a:r>
            <a:endParaRPr lang="en-US" dirty="0">
              <a:cs typeface="Times New Roman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D31B0818-ABD2-7C47-B175-260FDA3CD442}"/>
              </a:ext>
            </a:extLst>
          </p:cNvPr>
          <p:cNvSpPr txBox="1"/>
          <p:nvPr/>
        </p:nvSpPr>
        <p:spPr>
          <a:xfrm rot="17838986">
            <a:off x="6849091" y="1148392"/>
            <a:ext cx="31081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Pro-</a:t>
            </a:r>
            <a:r>
              <a:rPr lang="en-US" dirty="0" err="1"/>
              <a:t>σ</a:t>
            </a:r>
            <a:r>
              <a:rPr lang="en-US" baseline="30000" dirty="0" err="1"/>
              <a:t>K</a:t>
            </a:r>
            <a:r>
              <a:rPr lang="en-US" dirty="0"/>
              <a:t>(1-127)/</a:t>
            </a:r>
            <a:r>
              <a:rPr lang="en-US" dirty="0">
                <a:cs typeface="Times New Roman"/>
              </a:rPr>
              <a:t> </a:t>
            </a:r>
            <a:r>
              <a:rPr lang="en-US" dirty="0" err="1">
                <a:cs typeface="Times New Roman"/>
              </a:rPr>
              <a:t>cytTM-SpoIVFB</a:t>
            </a:r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D8867183-06B3-F848-9F36-B88D77F19371}"/>
              </a:ext>
            </a:extLst>
          </p:cNvPr>
          <p:cNvSpPr txBox="1"/>
          <p:nvPr/>
        </p:nvSpPr>
        <p:spPr>
          <a:xfrm rot="17826408">
            <a:off x="7352742" y="1462166"/>
            <a:ext cx="24328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+ GFP</a:t>
            </a:r>
            <a:r>
              <a:rPr lang="el-GR" dirty="0"/>
              <a:t>Δ</a:t>
            </a:r>
            <a:r>
              <a:rPr lang="en-US" dirty="0"/>
              <a:t>27BofA/</a:t>
            </a:r>
            <a:r>
              <a:rPr lang="en-US" dirty="0" err="1"/>
              <a:t>SpoIVFA</a:t>
            </a:r>
            <a:endParaRPr lang="en-US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5168462-CCD2-7947-9322-8BEA35950D20}"/>
              </a:ext>
            </a:extLst>
          </p:cNvPr>
          <p:cNvSpPr txBox="1"/>
          <p:nvPr/>
        </p:nvSpPr>
        <p:spPr>
          <a:xfrm rot="17833945">
            <a:off x="7837758" y="1732183"/>
            <a:ext cx="1828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+ </a:t>
            </a:r>
            <a:r>
              <a:rPr lang="en-US" dirty="0" err="1"/>
              <a:t>BofA</a:t>
            </a:r>
            <a:r>
              <a:rPr lang="en-US" dirty="0"/>
              <a:t>/</a:t>
            </a:r>
            <a:r>
              <a:rPr lang="en-US" dirty="0" err="1"/>
              <a:t>SpoIVFA</a:t>
            </a:r>
            <a:endParaRPr 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9A7ED7A-E74D-6148-9EC2-9BE0C117902E}"/>
              </a:ext>
            </a:extLst>
          </p:cNvPr>
          <p:cNvSpPr txBox="1"/>
          <p:nvPr/>
        </p:nvSpPr>
        <p:spPr>
          <a:xfrm rot="17827962">
            <a:off x="7967210" y="1354432"/>
            <a:ext cx="26412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pET</a:t>
            </a:r>
            <a:r>
              <a:rPr lang="en-US" dirty="0"/>
              <a:t> Quartet</a:t>
            </a:r>
            <a:r>
              <a:rPr lang="en-US" dirty="0">
                <a:solidFill>
                  <a:prstClr val="black"/>
                </a:solidFill>
                <a:cs typeface="Arial" panose="020B0604020202020204" pitchFamily="34" charset="0"/>
              </a:rPr>
              <a:t> GFP</a:t>
            </a:r>
            <a:r>
              <a:rPr lang="el-GR" dirty="0"/>
              <a:t>Δ</a:t>
            </a:r>
            <a:r>
              <a:rPr lang="en-US" dirty="0"/>
              <a:t>27BofA</a:t>
            </a:r>
            <a:endParaRPr lang="en-US" dirty="0">
              <a:cs typeface="Times New Roman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3F887ABA-B214-8246-9284-DF5C08BDA731}"/>
              </a:ext>
            </a:extLst>
          </p:cNvPr>
          <p:cNvSpPr txBox="1"/>
          <p:nvPr/>
        </p:nvSpPr>
        <p:spPr>
          <a:xfrm rot="17843325">
            <a:off x="8449320" y="1703488"/>
            <a:ext cx="18593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pET</a:t>
            </a:r>
            <a:r>
              <a:rPr lang="en-US" dirty="0"/>
              <a:t> Quartet </a:t>
            </a:r>
            <a:r>
              <a:rPr lang="en-US" dirty="0" err="1"/>
              <a:t>BofA</a:t>
            </a:r>
            <a:endParaRPr lang="en-US" dirty="0"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32189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C5B878757C6144B104C5E4029E0BB6" ma:contentTypeVersion="14" ma:contentTypeDescription="Create a new document." ma:contentTypeScope="" ma:versionID="9f688f900531a4236b6da98bf3cb268f">
  <xsd:schema xmlns:xsd="http://www.w3.org/2001/XMLSchema" xmlns:xs="http://www.w3.org/2001/XMLSchema" xmlns:p="http://schemas.microsoft.com/office/2006/metadata/properties" xmlns:ns3="0b01a07b-8d13-4cb5-9d22-64822278069e" xmlns:ns4="198a9f0d-948e-4f5a-af70-f6d2f30972cd" targetNamespace="http://schemas.microsoft.com/office/2006/metadata/properties" ma:root="true" ma:fieldsID="c04d3e0e4baedd5a0de5ec8817e1430b" ns3:_="" ns4:_="">
    <xsd:import namespace="0b01a07b-8d13-4cb5-9d22-64822278069e"/>
    <xsd:import namespace="198a9f0d-948e-4f5a-af70-f6d2f30972cd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b01a07b-8d13-4cb5-9d22-64822278069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8a9f0d-948e-4f5a-af70-f6d2f30972cd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B25B7361-CAA9-4EB1-B7DF-8EF4B6E715E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0b01a07b-8d13-4cb5-9d22-64822278069e"/>
    <ds:schemaRef ds:uri="198a9f0d-948e-4f5a-af70-f6d2f30972c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F147A448-83A9-436F-B36C-A961C1A8FE0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27DBC30-E014-401C-B267-CE60628B51F5}">
  <ds:schemaRefs>
    <ds:schemaRef ds:uri="http://schemas.openxmlformats.org/package/2006/metadata/core-properties"/>
    <ds:schemaRef ds:uri="http://schemas.microsoft.com/office/2006/documentManagement/types"/>
    <ds:schemaRef ds:uri="0b01a07b-8d13-4cb5-9d22-64822278069e"/>
    <ds:schemaRef ds:uri="http://purl.org/dc/dcmitype/"/>
    <ds:schemaRef ds:uri="http://purl.org/dc/elements/1.1/"/>
    <ds:schemaRef ds:uri="198a9f0d-948e-4f5a-af70-f6d2f30972cd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162</Words>
  <Application>Microsoft Office PowerPoint</Application>
  <PresentationFormat>Widescreen</PresentationFormat>
  <Paragraphs>60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Times New Roman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Lee Kroos</cp:lastModifiedBy>
  <cp:revision>13</cp:revision>
  <dcterms:created xsi:type="dcterms:W3CDTF">2021-10-02T16:28:16Z</dcterms:created>
  <dcterms:modified xsi:type="dcterms:W3CDTF">2021-10-04T15:54:29Z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0x010100C2C5B878757C6144B104C5E4029E0BB6</vt:lpwstr>
  </property>
</Properties>
</file>